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14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Title 6"/>
          <p:cNvSpPr>
            <a:spLocks noGrp="1"/>
          </p:cNvSpPr>
          <p:nvPr>
            <p:ph type="title"/>
          </p:nvPr>
        </p:nvSpPr>
        <p:spPr/>
        <p:txBody>
          <a:bodyPr/>
          <a:lstStyle/>
          <a:p>
            <a:r>
              <a:rPr lang="ja-JP" altLang="en-US"/>
              <a:t>マスター タイトルの書式設定</a:t>
            </a:r>
            <a:endParaRPr lang="en-US"/>
          </a:p>
        </p:txBody>
      </p:sp>
      <p:sp>
        <p:nvSpPr>
          <p:cNvPr id="4" name="Date Placeholder 3"/>
          <p:cNvSpPr>
            <a:spLocks noGrp="1"/>
          </p:cNvSpPr>
          <p:nvPr>
            <p:ph type="dt" sz="half" idx="10"/>
          </p:nvPr>
        </p:nvSpPr>
        <p:spPr/>
        <p:txBody>
          <a:bodyPr/>
          <a:lstStyle>
            <a:lvl1pPr>
              <a:defRPr/>
            </a:lvl1pPr>
          </a:lstStyle>
          <a:p>
            <a:pPr>
              <a:defRPr/>
            </a:pPr>
            <a:fld id="{100EF5FD-F296-4DE0-89F7-45A383F07A0C}" type="datetimeFigureOut">
              <a:rPr lang="ja-JP" altLang="en-US"/>
              <a:pPr>
                <a:defRPr/>
              </a:pPr>
              <a:t>2024/10/16</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4411A912-ABEC-41BB-AB9C-E6B20274F270}"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a typeface="+mn-ea"/>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a typeface="+mn-ea"/>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a typeface="+mn-ea"/>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mn-lt"/>
                <a:ea typeface="+mn-ea"/>
              </a:defRPr>
            </a:lvl1pPr>
          </a:lstStyle>
          <a:p>
            <a:pPr>
              <a:defRPr/>
            </a:pPr>
            <a:fld id="{4F584865-C10C-4380-87C2-35490C73291B}" type="datetimeFigureOut">
              <a:rPr lang="ja-JP" altLang="en-US"/>
              <a:pPr>
                <a:defRPr/>
              </a:pPr>
              <a:t>2024/10/16</a:t>
            </a:fld>
            <a:endParaRPr lang="ja-JP" alt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ea typeface="+mn-ea"/>
              </a:defRPr>
            </a:lvl1pPr>
          </a:lstStyle>
          <a:p>
            <a:pPr>
              <a:defRPr/>
            </a:pPr>
            <a:endParaRPr lang="ja-JP" alt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ea typeface="+mn-ea"/>
              </a:defRPr>
            </a:lvl1pPr>
          </a:lstStyle>
          <a:p>
            <a:pPr>
              <a:defRPr/>
            </a:pPr>
            <a:fld id="{2AE05A3E-8C61-4082-B0D3-1480B789F2B2}" type="slidenum">
              <a:rPr lang="ja-JP" altLang="en-US"/>
              <a:pPr>
                <a:defRPr/>
              </a:pPr>
              <a:t>‹#›</a:t>
            </a:fld>
            <a:endParaRPr lang="ja-JP" altLang="en-US"/>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rtl="0" fontAlgn="base">
        <a:spcBef>
          <a:spcPct val="0"/>
        </a:spcBef>
        <a:spcAft>
          <a:spcPct val="0"/>
        </a:spcAft>
        <a:defRPr kumimoji="1" sz="4400" kern="1200">
          <a:solidFill>
            <a:srgbClr val="FFFFFF"/>
          </a:solidFill>
          <a:latin typeface="+mj-lt"/>
          <a:ea typeface="+mj-ea"/>
          <a:cs typeface="+mj-cs"/>
        </a:defRPr>
      </a:lvl1pPr>
      <a:lvl2pPr algn="ctr" rtl="0" fontAlgn="base">
        <a:spcBef>
          <a:spcPct val="0"/>
        </a:spcBef>
        <a:spcAft>
          <a:spcPct val="0"/>
        </a:spcAft>
        <a:defRPr kumimoji="1" sz="4400">
          <a:solidFill>
            <a:srgbClr val="FFFFFF"/>
          </a:solidFill>
          <a:latin typeface="Candara" pitchFamily="34" charset="0"/>
          <a:ea typeface="HGP明朝E" pitchFamily="18" charset="-128"/>
        </a:defRPr>
      </a:lvl2pPr>
      <a:lvl3pPr algn="ctr" rtl="0" fontAlgn="base">
        <a:spcBef>
          <a:spcPct val="0"/>
        </a:spcBef>
        <a:spcAft>
          <a:spcPct val="0"/>
        </a:spcAft>
        <a:defRPr kumimoji="1" sz="4400">
          <a:solidFill>
            <a:srgbClr val="FFFFFF"/>
          </a:solidFill>
          <a:latin typeface="Candara" pitchFamily="34" charset="0"/>
          <a:ea typeface="HGP明朝E" pitchFamily="18" charset="-128"/>
        </a:defRPr>
      </a:lvl3pPr>
      <a:lvl4pPr algn="ctr" rtl="0" fontAlgn="base">
        <a:spcBef>
          <a:spcPct val="0"/>
        </a:spcBef>
        <a:spcAft>
          <a:spcPct val="0"/>
        </a:spcAft>
        <a:defRPr kumimoji="1" sz="4400">
          <a:solidFill>
            <a:srgbClr val="FFFFFF"/>
          </a:solidFill>
          <a:latin typeface="Candara" pitchFamily="34" charset="0"/>
          <a:ea typeface="HGP明朝E" pitchFamily="18" charset="-128"/>
        </a:defRPr>
      </a:lvl4pPr>
      <a:lvl5pPr algn="ctr" rtl="0" fontAlgn="base">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umimoji="1"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2"/>
          <p:cNvSpPr txBox="1">
            <a:spLocks noChangeArrowheads="1"/>
          </p:cNvSpPr>
          <p:nvPr/>
        </p:nvSpPr>
        <p:spPr bwMode="auto">
          <a:xfrm>
            <a:off x="-828601" y="574846"/>
            <a:ext cx="9750009" cy="584775"/>
          </a:xfrm>
          <a:prstGeom prst="rect">
            <a:avLst/>
          </a:prstGeom>
          <a:noFill/>
          <a:ln w="9525">
            <a:noFill/>
            <a:miter lim="800000"/>
            <a:headEnd/>
            <a:tailEnd/>
          </a:ln>
        </p:spPr>
        <p:txBody>
          <a:bodyPr wrap="square">
            <a:spAutoFit/>
          </a:bodyPr>
          <a:lstStyle/>
          <a:p>
            <a:r>
              <a:rPr lang="ja-JP" altLang="en-US" sz="2800" dirty="0">
                <a:latin typeface="HG丸ｺﾞｼｯｸM-PRO" pitchFamily="50" charset="-128"/>
                <a:ea typeface="HG丸ｺﾞｼｯｸM-PRO" pitchFamily="50" charset="-128"/>
              </a:rPr>
              <a:t>　　　　</a:t>
            </a:r>
            <a:r>
              <a:rPr lang="ja-JP" altLang="en-US" sz="3200" dirty="0">
                <a:latin typeface="HG丸ｺﾞｼｯｸM-PRO" pitchFamily="50" charset="-128"/>
                <a:ea typeface="HG丸ｺﾞｼｯｸM-PRO" pitchFamily="50" charset="-128"/>
              </a:rPr>
              <a:t>［</a:t>
            </a:r>
            <a:r>
              <a:rPr lang="ja-JP" altLang="en-US" sz="2400" dirty="0">
                <a:latin typeface="HG丸ｺﾞｼｯｸM-PRO" pitchFamily="50" charset="-128"/>
                <a:ea typeface="HG丸ｺﾞｼｯｸM-PRO" pitchFamily="50" charset="-128"/>
              </a:rPr>
              <a:t>商品名：エコ</a:t>
            </a:r>
            <a:r>
              <a:rPr lang="en-US" altLang="ja-JP" sz="2400" dirty="0">
                <a:latin typeface="HG丸ｺﾞｼｯｸM-PRO" pitchFamily="50" charset="-128"/>
                <a:ea typeface="HG丸ｺﾞｼｯｸM-PRO" pitchFamily="50" charset="-128"/>
              </a:rPr>
              <a:t>R70</a:t>
            </a:r>
            <a:r>
              <a:rPr lang="ja-JP" altLang="en-US" sz="2400" dirty="0">
                <a:latin typeface="HG丸ｺﾞｼｯｸM-PRO" pitchFamily="50" charset="-128"/>
                <a:ea typeface="HG丸ｺﾞｼｯｸM-PRO" pitchFamily="50" charset="-128"/>
              </a:rPr>
              <a:t>付録付きクリアファイル］</a:t>
            </a:r>
            <a:endParaRPr lang="ja-JP" altLang="en-US" sz="2800" dirty="0">
              <a:latin typeface="HG丸ｺﾞｼｯｸM-PRO" pitchFamily="50" charset="-128"/>
              <a:ea typeface="HG丸ｺﾞｼｯｸM-PRO" pitchFamily="50" charset="-128"/>
            </a:endParaRPr>
          </a:p>
        </p:txBody>
      </p:sp>
      <p:cxnSp>
        <p:nvCxnSpPr>
          <p:cNvPr id="8" name="直線コネクタ 7"/>
          <p:cNvCxnSpPr/>
          <p:nvPr/>
        </p:nvCxnSpPr>
        <p:spPr>
          <a:xfrm>
            <a:off x="468313" y="6021388"/>
            <a:ext cx="8207375" cy="0"/>
          </a:xfrm>
          <a:prstGeom prst="line">
            <a:avLst/>
          </a:prstGeom>
        </p:spPr>
        <p:style>
          <a:lnRef idx="1">
            <a:schemeClr val="accent1"/>
          </a:lnRef>
          <a:fillRef idx="0">
            <a:schemeClr val="accent1"/>
          </a:fillRef>
          <a:effectRef idx="0">
            <a:schemeClr val="accent1"/>
          </a:effectRef>
          <a:fontRef idx="minor">
            <a:schemeClr val="tx1"/>
          </a:fontRef>
        </p:style>
      </p:cxnSp>
      <p:sp>
        <p:nvSpPr>
          <p:cNvPr id="14339" name="Text Box 5"/>
          <p:cNvSpPr txBox="1">
            <a:spLocks noChangeArrowheads="1"/>
          </p:cNvSpPr>
          <p:nvPr/>
        </p:nvSpPr>
        <p:spPr bwMode="auto">
          <a:xfrm>
            <a:off x="4067944" y="6111429"/>
            <a:ext cx="4923143" cy="523220"/>
          </a:xfrm>
          <a:prstGeom prst="rect">
            <a:avLst/>
          </a:prstGeom>
          <a:noFill/>
          <a:ln w="38100">
            <a:noFill/>
            <a:miter lim="800000"/>
            <a:headEnd/>
            <a:tailEnd/>
          </a:ln>
        </p:spPr>
        <p:txBody>
          <a:bodyPr wrap="none">
            <a:spAutoFit/>
          </a:bodyPr>
          <a:lstStyle/>
          <a:p>
            <a:r>
              <a:rPr lang="ja-JP" altLang="en-US" sz="1400" dirty="0">
                <a:latin typeface="HG丸ｺﾞｼｯｸM-PRO" pitchFamily="50" charset="-128"/>
                <a:ea typeface="HG丸ｺﾞｼｯｸM-PRO" pitchFamily="50" charset="-128"/>
              </a:rPr>
              <a:t>〒</a:t>
            </a:r>
            <a:r>
              <a:rPr lang="en-US" altLang="ja-JP" sz="1400" dirty="0">
                <a:latin typeface="HG丸ｺﾞｼｯｸM-PRO" pitchFamily="50" charset="-128"/>
                <a:ea typeface="HG丸ｺﾞｼｯｸM-PRO" pitchFamily="50" charset="-128"/>
              </a:rPr>
              <a:t>338-0004</a:t>
            </a:r>
            <a:r>
              <a:rPr lang="ja-JP" altLang="en-US" sz="1400" dirty="0">
                <a:latin typeface="HG丸ｺﾞｼｯｸM-PRO" pitchFamily="50" charset="-128"/>
                <a:ea typeface="HG丸ｺﾞｼｯｸM-PRO" pitchFamily="50" charset="-128"/>
              </a:rPr>
              <a:t>埼玉県さいたま市中央区本町西</a:t>
            </a:r>
            <a:r>
              <a:rPr lang="en-US" altLang="ja-JP" sz="1400" dirty="0">
                <a:latin typeface="HG丸ｺﾞｼｯｸM-PRO" pitchFamily="50" charset="-128"/>
                <a:ea typeface="HG丸ｺﾞｼｯｸM-PRO" pitchFamily="50" charset="-128"/>
              </a:rPr>
              <a:t>4-16-15</a:t>
            </a:r>
          </a:p>
          <a:p>
            <a:r>
              <a:rPr lang="en-US" altLang="ja-JP" sz="1400" dirty="0">
                <a:latin typeface="HG丸ｺﾞｼｯｸM-PRO" pitchFamily="50" charset="-128"/>
                <a:ea typeface="HG丸ｺﾞｼｯｸM-PRO" pitchFamily="50" charset="-128"/>
              </a:rPr>
              <a:t>048-853-5221</a:t>
            </a:r>
          </a:p>
        </p:txBody>
      </p:sp>
      <p:sp>
        <p:nvSpPr>
          <p:cNvPr id="14340" name="Text Box 5"/>
          <p:cNvSpPr txBox="1">
            <a:spLocks noChangeArrowheads="1"/>
          </p:cNvSpPr>
          <p:nvPr/>
        </p:nvSpPr>
        <p:spPr bwMode="auto">
          <a:xfrm>
            <a:off x="5431575" y="4394528"/>
            <a:ext cx="3666679" cy="1200329"/>
          </a:xfrm>
          <a:prstGeom prst="rect">
            <a:avLst/>
          </a:prstGeom>
          <a:noFill/>
          <a:ln w="38100">
            <a:noFill/>
            <a:miter lim="800000"/>
            <a:headEnd/>
            <a:tailEnd/>
          </a:ln>
        </p:spPr>
        <p:txBody>
          <a:bodyPr wrap="square">
            <a:spAutoFit/>
          </a:bodyPr>
          <a:lstStyle/>
          <a:p>
            <a:r>
              <a:rPr lang="ja-JP" altLang="en-US" sz="1200" dirty="0">
                <a:latin typeface="HG丸ｺﾞｼｯｸM-PRO" panose="020F0600000000000000" pitchFamily="50" charset="-128"/>
                <a:ea typeface="HG丸ｺﾞｼｯｸM-PRO" panose="020F0600000000000000" pitchFamily="50" charset="-128"/>
              </a:rPr>
              <a:t>ｻｲｽﾞ：</a:t>
            </a:r>
            <a:r>
              <a:rPr lang="pl-PL" altLang="ja-JP" sz="1200" dirty="0">
                <a:latin typeface="HG丸ｺﾞｼｯｸM-PRO" panose="020F0600000000000000" pitchFamily="50" charset="-128"/>
                <a:ea typeface="HG丸ｺﾞｼｯｸM-PRO" panose="020F0600000000000000" pitchFamily="50" charset="-128"/>
              </a:rPr>
              <a:t> </a:t>
            </a:r>
            <a:r>
              <a:rPr lang="en-US" altLang="ja-JP" sz="1200" dirty="0">
                <a:latin typeface="HG丸ｺﾞｼｯｸM-PRO" panose="020F0600000000000000" pitchFamily="50" charset="-128"/>
                <a:ea typeface="HG丸ｺﾞｼｯｸM-PRO" panose="020F0600000000000000" pitchFamily="50" charset="-128"/>
              </a:rPr>
              <a:t>W220×H310</a:t>
            </a:r>
            <a:r>
              <a:rPr lang="ja-JP" altLang="en-US" sz="1200" dirty="0">
                <a:latin typeface="HG丸ｺﾞｼｯｸM-PRO" panose="020F0600000000000000" pitchFamily="50" charset="-128"/>
                <a:ea typeface="HG丸ｺﾞｼｯｸM-PRO" panose="020F0600000000000000" pitchFamily="50" charset="-128"/>
              </a:rPr>
              <a:t>＋ヘッダー</a:t>
            </a:r>
            <a:r>
              <a:rPr lang="en-US" altLang="ja-JP" sz="1200" dirty="0">
                <a:latin typeface="HG丸ｺﾞｼｯｸM-PRO" panose="020F0600000000000000" pitchFamily="50" charset="-128"/>
                <a:ea typeface="HG丸ｺﾞｼｯｸM-PRO" panose="020F0600000000000000" pitchFamily="50" charset="-128"/>
              </a:rPr>
              <a:t>30</a:t>
            </a:r>
            <a:r>
              <a:rPr lang="ja-JP" altLang="en-US" sz="1200" dirty="0">
                <a:latin typeface="HG丸ｺﾞｼｯｸM-PRO" panose="020F0600000000000000" pitchFamily="50" charset="-128"/>
                <a:ea typeface="HG丸ｺﾞｼｯｸM-PRO" panose="020F0600000000000000" pitchFamily="50" charset="-128"/>
              </a:rPr>
              <a:t>㎜</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素材：</a:t>
            </a:r>
            <a:r>
              <a:rPr lang="en-US" altLang="ja-JP" sz="1200" dirty="0">
                <a:latin typeface="HG丸ｺﾞｼｯｸM-PRO" panose="020F0600000000000000" pitchFamily="50" charset="-128"/>
                <a:ea typeface="HG丸ｺﾞｼｯｸM-PRO" panose="020F0600000000000000" pitchFamily="50" charset="-128"/>
              </a:rPr>
              <a:t>PP</a:t>
            </a:r>
            <a:r>
              <a:rPr lang="ja-JP" altLang="en-US" sz="1200" dirty="0">
                <a:latin typeface="HG丸ｺﾞｼｯｸM-PRO" panose="020F0600000000000000" pitchFamily="50" charset="-128"/>
                <a:ea typeface="HG丸ｺﾞｼｯｸM-PRO" panose="020F0600000000000000" pitchFamily="50" charset="-128"/>
              </a:rPr>
              <a:t> 再生率</a:t>
            </a:r>
            <a:r>
              <a:rPr lang="en-US" altLang="ja-JP" sz="1200" dirty="0">
                <a:latin typeface="HG丸ｺﾞｼｯｸM-PRO" panose="020F0600000000000000" pitchFamily="50" charset="-128"/>
                <a:ea typeface="HG丸ｺﾞｼｯｸM-PRO" panose="020F0600000000000000" pitchFamily="50" charset="-128"/>
              </a:rPr>
              <a:t>70</a:t>
            </a:r>
            <a:r>
              <a:rPr lang="ja-JP" altLang="en-US" sz="1200" dirty="0">
                <a:latin typeface="HG丸ｺﾞｼｯｸM-PRO" panose="020F0600000000000000" pitchFamily="50" charset="-128"/>
                <a:ea typeface="HG丸ｺﾞｼｯｸM-PRO" panose="020F0600000000000000" pitchFamily="50" charset="-128"/>
              </a:rPr>
              <a:t>以上半透明</a:t>
            </a:r>
            <a:r>
              <a:rPr lang="en-US" altLang="ja-JP" sz="1200" dirty="0">
                <a:latin typeface="HG丸ｺﾞｼｯｸM-PRO" panose="020F0600000000000000" pitchFamily="50" charset="-128"/>
                <a:ea typeface="HG丸ｺﾞｼｯｸM-PRO" panose="020F0600000000000000" pitchFamily="50" charset="-128"/>
              </a:rPr>
              <a:t>0.2㎜</a:t>
            </a:r>
            <a:r>
              <a:rPr lang="ja-JP" altLang="en-US" sz="1200" dirty="0">
                <a:latin typeface="HG丸ｺﾞｼｯｸM-PRO" panose="020F0600000000000000" pitchFamily="50" charset="-128"/>
                <a:ea typeface="HG丸ｺﾞｼｯｸM-PRO" panose="020F0600000000000000" pitchFamily="50" charset="-128"/>
              </a:rPr>
              <a:t>厚</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印刷：</a:t>
            </a:r>
            <a:r>
              <a:rPr lang="en-US" altLang="ja-JP" sz="1200" dirty="0">
                <a:latin typeface="HG丸ｺﾞｼｯｸM-PRO" panose="020F0600000000000000" pitchFamily="50" charset="-128"/>
                <a:ea typeface="HG丸ｺﾞｼｯｸM-PRO" panose="020F0600000000000000" pitchFamily="50" charset="-128"/>
              </a:rPr>
              <a:t>UV</a:t>
            </a:r>
            <a:r>
              <a:rPr lang="ja-JP" altLang="en-US" sz="1200" dirty="0">
                <a:latin typeface="HG丸ｺﾞｼｯｸM-PRO" panose="020F0600000000000000" pitchFamily="50" charset="-128"/>
                <a:ea typeface="HG丸ｺﾞｼｯｸM-PRO" panose="020F0600000000000000" pitchFamily="50" charset="-128"/>
              </a:rPr>
              <a:t>オフセット印刷　</a:t>
            </a:r>
            <a:r>
              <a:rPr lang="en-US" altLang="ja-JP" sz="1200" dirty="0">
                <a:latin typeface="HG丸ｺﾞｼｯｸM-PRO" panose="020F0600000000000000" pitchFamily="50" charset="-128"/>
                <a:ea typeface="HG丸ｺﾞｼｯｸM-PRO" panose="020F0600000000000000" pitchFamily="50" charset="-128"/>
              </a:rPr>
              <a:t>0/4c</a:t>
            </a:r>
            <a:r>
              <a:rPr lang="ja-JP" altLang="en-US" sz="1200" dirty="0">
                <a:latin typeface="HG丸ｺﾞｼｯｸM-PRO" pitchFamily="50" charset="-128"/>
                <a:ea typeface="HG丸ｺﾞｼｯｸM-PRO" pitchFamily="50" charset="-128"/>
              </a:rPr>
              <a:t>＋白＋ニス</a:t>
            </a:r>
          </a:p>
          <a:p>
            <a:r>
              <a:rPr lang="ja-JP" altLang="en-US" sz="1200" dirty="0">
                <a:latin typeface="HG丸ｺﾞｼｯｸM-PRO" pitchFamily="50" charset="-128"/>
                <a:ea typeface="HG丸ｺﾞｼｯｸM-PRO" pitchFamily="50" charset="-128"/>
              </a:rPr>
              <a:t>梱包：</a:t>
            </a:r>
            <a:r>
              <a:rPr lang="ja-JP" altLang="en-US" sz="1200" dirty="0">
                <a:solidFill>
                  <a:srgbClr val="000000"/>
                </a:solidFill>
                <a:latin typeface="HG丸ｺﾞｼｯｸM-PRO" panose="020F0600000000000000" pitchFamily="50" charset="-128"/>
                <a:ea typeface="HG丸ｺﾞｼｯｸM-PRO" panose="020F0600000000000000" pitchFamily="50" charset="-128"/>
              </a:rPr>
              <a:t>適量ダンボール</a:t>
            </a:r>
            <a:r>
              <a:rPr lang="ja-JP" altLang="ja-JP" sz="1200" dirty="0">
                <a:solidFill>
                  <a:srgbClr val="000000"/>
                </a:solidFill>
                <a:latin typeface="HG丸ｺﾞｼｯｸM-PRO" panose="020F0600000000000000" pitchFamily="50" charset="-128"/>
                <a:ea typeface="HG丸ｺﾞｼｯｸM-PRO" panose="020F0600000000000000" pitchFamily="50" charset="-128"/>
              </a:rPr>
              <a:t>梱包</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製作日数：校了後　約</a:t>
            </a:r>
            <a:r>
              <a:rPr lang="en-US" altLang="ja-JP" sz="1200" dirty="0">
                <a:latin typeface="HG丸ｺﾞｼｯｸM-PRO" panose="020F0600000000000000" pitchFamily="50" charset="-128"/>
                <a:ea typeface="HG丸ｺﾞｼｯｸM-PRO" panose="020F0600000000000000" pitchFamily="50" charset="-128"/>
              </a:rPr>
              <a:t>1</a:t>
            </a:r>
            <a:r>
              <a:rPr lang="ja-JP" altLang="en-US" sz="1200" dirty="0">
                <a:latin typeface="HG丸ｺﾞｼｯｸM-PRO" panose="020F0600000000000000" pitchFamily="50" charset="-128"/>
                <a:ea typeface="HG丸ｺﾞｼｯｸM-PRO" panose="020F0600000000000000" pitchFamily="50" charset="-128"/>
              </a:rPr>
              <a:t>０日間（</a:t>
            </a:r>
            <a:r>
              <a:rPr lang="en-US" altLang="ja-JP" sz="1200" dirty="0">
                <a:latin typeface="HG丸ｺﾞｼｯｸM-PRO" panose="020F0600000000000000" pitchFamily="50" charset="-128"/>
                <a:ea typeface="HG丸ｺﾞｼｯｸM-PRO" panose="020F0600000000000000" pitchFamily="50" charset="-128"/>
              </a:rPr>
              <a:t>1</a:t>
            </a:r>
            <a:r>
              <a:rPr lang="ja-JP" altLang="en-US" sz="1200" dirty="0">
                <a:latin typeface="HG丸ｺﾞｼｯｸM-PRO" pitchFamily="50" charset="-128"/>
                <a:ea typeface="HG丸ｺﾞｼｯｸM-PRO" pitchFamily="50" charset="-128"/>
              </a:rPr>
              <a:t>万部）</a:t>
            </a:r>
          </a:p>
          <a:p>
            <a:r>
              <a:rPr lang="ja-JP" altLang="en-US" sz="1200" dirty="0">
                <a:latin typeface="HG丸ｺﾞｼｯｸM-PRO" pitchFamily="50" charset="-128"/>
                <a:ea typeface="HG丸ｺﾞｼｯｸM-PRO" pitchFamily="50" charset="-128"/>
              </a:rPr>
              <a:t>生産地：日本　埼玉県</a:t>
            </a:r>
            <a:endParaRPr lang="en-US" altLang="ja-JP" sz="1200" dirty="0">
              <a:latin typeface="HG丸ｺﾞｼｯｸM-PRO" panose="020F0600000000000000" pitchFamily="50" charset="-128"/>
              <a:ea typeface="HG丸ｺﾞｼｯｸM-PRO" panose="020F0600000000000000" pitchFamily="50" charset="-128"/>
            </a:endParaRPr>
          </a:p>
        </p:txBody>
      </p:sp>
      <p:pic>
        <p:nvPicPr>
          <p:cNvPr id="16" name="Picture 20"/>
          <p:cNvPicPr>
            <a:picLocks noChangeAspect="1" noChangeArrowheads="1"/>
          </p:cNvPicPr>
          <p:nvPr/>
        </p:nvPicPr>
        <p:blipFill>
          <a:blip r:embed="rId2" cstate="print"/>
          <a:srcRect/>
          <a:stretch>
            <a:fillRect/>
          </a:stretch>
        </p:blipFill>
        <p:spPr bwMode="auto">
          <a:xfrm>
            <a:off x="827584" y="6093296"/>
            <a:ext cx="2886075" cy="552450"/>
          </a:xfrm>
          <a:prstGeom prst="rect">
            <a:avLst/>
          </a:prstGeom>
          <a:noFill/>
          <a:ln w="9525">
            <a:noFill/>
            <a:miter lim="800000"/>
            <a:headEnd/>
            <a:tailEnd/>
          </a:ln>
          <a:effectLst/>
        </p:spPr>
      </p:pic>
      <p:sp>
        <p:nvSpPr>
          <p:cNvPr id="18" name="Text Box 5"/>
          <p:cNvSpPr txBox="1">
            <a:spLocks noChangeArrowheads="1"/>
          </p:cNvSpPr>
          <p:nvPr/>
        </p:nvSpPr>
        <p:spPr bwMode="auto">
          <a:xfrm>
            <a:off x="5329601" y="1146416"/>
            <a:ext cx="3666679" cy="1831271"/>
          </a:xfrm>
          <a:prstGeom prst="rect">
            <a:avLst/>
          </a:prstGeom>
          <a:noFill/>
          <a:ln w="38100">
            <a:noFill/>
            <a:miter lim="800000"/>
            <a:headEnd/>
            <a:tailEnd/>
          </a:ln>
        </p:spPr>
        <p:txBody>
          <a:bodyPr wrap="square">
            <a:spAutoFit/>
          </a:bodyPr>
          <a:lstStyle/>
          <a:p>
            <a:r>
              <a:rPr lang="ja-JP" altLang="en-US" sz="1400" b="1" dirty="0">
                <a:latin typeface="HG丸ｺﾞｼｯｸM-PRO" pitchFamily="50" charset="-128"/>
                <a:ea typeface="HG丸ｺﾞｼｯｸM-PRO" pitchFamily="50" charset="-128"/>
              </a:rPr>
              <a:t>商品特徴：</a:t>
            </a:r>
            <a:endParaRPr lang="en-US" altLang="ja-JP" sz="1400" b="1" dirty="0">
              <a:latin typeface="HG丸ｺﾞｼｯｸM-PRO" pitchFamily="50" charset="-128"/>
              <a:ea typeface="HG丸ｺﾞｼｯｸM-PRO" pitchFamily="50" charset="-128"/>
            </a:endParaRPr>
          </a:p>
          <a:p>
            <a:r>
              <a:rPr lang="ja-JP" altLang="en-US" sz="1100" b="1" dirty="0">
                <a:latin typeface="HG丸ｺﾞｼｯｸM-PRO" pitchFamily="50" charset="-128"/>
                <a:ea typeface="HG丸ｺﾞｼｯｸM-PRO" pitchFamily="50" charset="-128"/>
              </a:rPr>
              <a:t>①業界初！エコマーク認定のヘッダー付きクリアファイル！（グリーン購入法にも適合）</a:t>
            </a:r>
            <a:endParaRPr lang="en-US" altLang="ja-JP" sz="1100" b="1" dirty="0">
              <a:latin typeface="HG丸ｺﾞｼｯｸM-PRO" pitchFamily="50" charset="-128"/>
              <a:ea typeface="HG丸ｺﾞｼｯｸM-PRO" pitchFamily="50" charset="-128"/>
            </a:endParaRPr>
          </a:p>
          <a:p>
            <a:r>
              <a:rPr lang="ja-JP" altLang="en-US" sz="1100" b="1" dirty="0">
                <a:latin typeface="HG丸ｺﾞｼｯｸM-PRO" pitchFamily="50" charset="-128"/>
                <a:ea typeface="HG丸ｺﾞｼｯｸM-PRO" pitchFamily="50" charset="-128"/>
              </a:rPr>
              <a:t>②ヘッダー部分はマイクロ刃で容易に切り離しが可能です！</a:t>
            </a:r>
            <a:endParaRPr lang="en-US" altLang="ja-JP" sz="1100" b="1" dirty="0">
              <a:latin typeface="HG丸ｺﾞｼｯｸM-PRO" pitchFamily="50" charset="-128"/>
              <a:ea typeface="HG丸ｺﾞｼｯｸM-PRO" pitchFamily="50" charset="-128"/>
            </a:endParaRPr>
          </a:p>
          <a:p>
            <a:r>
              <a:rPr lang="ja-JP" altLang="en-US" sz="1100" b="1" dirty="0">
                <a:latin typeface="HG丸ｺﾞｼｯｸM-PRO" pitchFamily="50" charset="-128"/>
                <a:ea typeface="HG丸ｺﾞｼｯｸM-PRO" pitchFamily="50" charset="-128"/>
              </a:rPr>
              <a:t>③画期的な様々な付録</a:t>
            </a:r>
            <a:r>
              <a:rPr lang="en-US" altLang="ja-JP" sz="1100" b="1" dirty="0">
                <a:latin typeface="HG丸ｺﾞｼｯｸM-PRO" pitchFamily="50" charset="-128"/>
                <a:ea typeface="HG丸ｺﾞｼｯｸM-PRO" pitchFamily="50" charset="-128"/>
              </a:rPr>
              <a:t>(</a:t>
            </a:r>
            <a:r>
              <a:rPr lang="ja-JP" altLang="en-US" sz="1100" b="1" dirty="0">
                <a:latin typeface="HG丸ｺﾞｼｯｸM-PRO" pitchFamily="50" charset="-128"/>
                <a:ea typeface="HG丸ｺﾞｼｯｸM-PRO" pitchFamily="50" charset="-128"/>
              </a:rPr>
              <a:t>クーポンや丸形のスマホシートやＰＰタグ</a:t>
            </a:r>
            <a:r>
              <a:rPr lang="en-US" altLang="ja-JP" sz="1100" b="1" dirty="0">
                <a:latin typeface="HG丸ｺﾞｼｯｸM-PRO" pitchFamily="50" charset="-128"/>
                <a:ea typeface="HG丸ｺﾞｼｯｸM-PRO" pitchFamily="50" charset="-128"/>
              </a:rPr>
              <a:t>)</a:t>
            </a:r>
            <a:r>
              <a:rPr lang="ja-JP" altLang="en-US" sz="1100" b="1" dirty="0">
                <a:latin typeface="HG丸ｺﾞｼｯｸM-PRO" pitchFamily="50" charset="-128"/>
                <a:ea typeface="HG丸ｺﾞｼｯｸM-PRO" pitchFamily="50" charset="-128"/>
              </a:rPr>
              <a:t>が付いたメリット満載な仕様！</a:t>
            </a:r>
            <a:endParaRPr lang="en-US" altLang="ja-JP" sz="1100" b="1" dirty="0">
              <a:latin typeface="HG丸ｺﾞｼｯｸM-PRO" pitchFamily="50" charset="-128"/>
              <a:ea typeface="HG丸ｺﾞｼｯｸM-PRO" pitchFamily="50" charset="-128"/>
            </a:endParaRPr>
          </a:p>
          <a:p>
            <a:r>
              <a:rPr lang="ja-JP" altLang="en-US" sz="1100" b="1" dirty="0">
                <a:latin typeface="HG丸ｺﾞｼｯｸM-PRO" pitchFamily="50" charset="-128"/>
                <a:ea typeface="HG丸ｺﾞｼｯｸM-PRO" pitchFamily="50" charset="-128"/>
              </a:rPr>
              <a:t>④オリジナル型を作製することで余白部分で様々な付録の製作が可能（新たにエコマーク取得が必要になります）</a:t>
            </a:r>
            <a:endParaRPr lang="en-US" altLang="ja-JP" sz="1100" b="1" dirty="0">
              <a:latin typeface="HG丸ｺﾞｼｯｸM-PRO" pitchFamily="50" charset="-128"/>
              <a:ea typeface="HG丸ｺﾞｼｯｸM-PRO" pitchFamily="50" charset="-128"/>
            </a:endParaRPr>
          </a:p>
        </p:txBody>
      </p:sp>
      <p:grpSp>
        <p:nvGrpSpPr>
          <p:cNvPr id="30" name="グループ化 29">
            <a:extLst>
              <a:ext uri="{FF2B5EF4-FFF2-40B4-BE49-F238E27FC236}">
                <a16:creationId xmlns:a16="http://schemas.microsoft.com/office/drawing/2014/main" id="{A2ABBE33-CBD2-424C-9B36-C30AF39AF327}"/>
              </a:ext>
            </a:extLst>
          </p:cNvPr>
          <p:cNvGrpSpPr/>
          <p:nvPr/>
        </p:nvGrpSpPr>
        <p:grpSpPr>
          <a:xfrm>
            <a:off x="251520" y="5237500"/>
            <a:ext cx="1152128" cy="652277"/>
            <a:chOff x="539552" y="4759773"/>
            <a:chExt cx="1543050" cy="1196288"/>
          </a:xfrm>
        </p:grpSpPr>
        <p:pic>
          <p:nvPicPr>
            <p:cNvPr id="6" name="図 5" descr="文字の書かれた紙&#10;&#10;中程度の精度で自動的に生成された説明">
              <a:extLst>
                <a:ext uri="{FF2B5EF4-FFF2-40B4-BE49-F238E27FC236}">
                  <a16:creationId xmlns:a16="http://schemas.microsoft.com/office/drawing/2014/main" id="{F648C985-EA4D-4C2F-B5BC-4A74E5610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4759773"/>
              <a:ext cx="1543050" cy="1171575"/>
            </a:xfrm>
            <a:prstGeom prst="rect">
              <a:avLst/>
            </a:prstGeom>
          </p:spPr>
        </p:pic>
        <p:grpSp>
          <p:nvGrpSpPr>
            <p:cNvPr id="29" name="グループ化 28">
              <a:extLst>
                <a:ext uri="{FF2B5EF4-FFF2-40B4-BE49-F238E27FC236}">
                  <a16:creationId xmlns:a16="http://schemas.microsoft.com/office/drawing/2014/main" id="{CF34F015-28C3-4D3E-8CE2-ECDF3DDE7A36}"/>
                </a:ext>
              </a:extLst>
            </p:cNvPr>
            <p:cNvGrpSpPr/>
            <p:nvPr/>
          </p:nvGrpSpPr>
          <p:grpSpPr>
            <a:xfrm>
              <a:off x="1115616" y="5553236"/>
              <a:ext cx="432033" cy="402825"/>
              <a:chOff x="1115616" y="5553236"/>
              <a:chExt cx="432033" cy="402825"/>
            </a:xfrm>
          </p:grpSpPr>
          <p:cxnSp>
            <p:nvCxnSpPr>
              <p:cNvPr id="17" name="直線コネクタ 16">
                <a:extLst>
                  <a:ext uri="{FF2B5EF4-FFF2-40B4-BE49-F238E27FC236}">
                    <a16:creationId xmlns:a16="http://schemas.microsoft.com/office/drawing/2014/main" id="{4D124347-5B40-4426-92A1-D13BD79F5C06}"/>
                  </a:ext>
                </a:extLst>
              </p:cNvPr>
              <p:cNvCxnSpPr>
                <a:cxnSpLocks/>
              </p:cNvCxnSpPr>
              <p:nvPr/>
            </p:nvCxnSpPr>
            <p:spPr>
              <a:xfrm>
                <a:off x="1115616" y="5553236"/>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E4A64E62-36A8-468C-A177-3E4F8CA6BE9F}"/>
                  </a:ext>
                </a:extLst>
              </p:cNvPr>
              <p:cNvCxnSpPr>
                <a:cxnSpLocks/>
              </p:cNvCxnSpPr>
              <p:nvPr/>
            </p:nvCxnSpPr>
            <p:spPr>
              <a:xfrm>
                <a:off x="1115616" y="5661248"/>
                <a:ext cx="360040" cy="0"/>
              </a:xfrm>
              <a:prstGeom prst="line">
                <a:avLst/>
              </a:prstGeom>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97409DC9-3EE2-4F10-A612-70602F10C40B}"/>
                  </a:ext>
                </a:extLst>
              </p:cNvPr>
              <p:cNvCxnSpPr>
                <a:cxnSpLocks/>
              </p:cNvCxnSpPr>
              <p:nvPr/>
            </p:nvCxnSpPr>
            <p:spPr>
              <a:xfrm>
                <a:off x="1475656" y="5553236"/>
                <a:ext cx="0" cy="216024"/>
              </a:xfrm>
              <a:prstGeom prst="line">
                <a:avLst/>
              </a:prstGeom>
            </p:spPr>
            <p:style>
              <a:lnRef idx="1">
                <a:schemeClr val="dk1"/>
              </a:lnRef>
              <a:fillRef idx="0">
                <a:schemeClr val="dk1"/>
              </a:fillRef>
              <a:effectRef idx="0">
                <a:schemeClr val="dk1"/>
              </a:effectRef>
              <a:fontRef idx="minor">
                <a:schemeClr val="tx1"/>
              </a:fontRef>
            </p:style>
          </p:cxnSp>
          <p:sp>
            <p:nvSpPr>
              <p:cNvPr id="27" name="テキスト ボックス 26">
                <a:extLst>
                  <a:ext uri="{FF2B5EF4-FFF2-40B4-BE49-F238E27FC236}">
                    <a16:creationId xmlns:a16="http://schemas.microsoft.com/office/drawing/2014/main" id="{6C7C6676-82F2-4281-8F74-3A47B14E30C4}"/>
                  </a:ext>
                </a:extLst>
              </p:cNvPr>
              <p:cNvSpPr txBox="1"/>
              <p:nvPr/>
            </p:nvSpPr>
            <p:spPr>
              <a:xfrm>
                <a:off x="1115616" y="5673494"/>
                <a:ext cx="432033" cy="282567"/>
              </a:xfrm>
              <a:prstGeom prst="rect">
                <a:avLst/>
              </a:prstGeom>
              <a:noFill/>
            </p:spPr>
            <p:txBody>
              <a:bodyPr wrap="square" rtlCol="0">
                <a:spAutoFit/>
              </a:bodyPr>
              <a:lstStyle/>
              <a:p>
                <a:r>
                  <a:rPr kumimoji="1" lang="en-US" altLang="ja-JP" sz="700" dirty="0"/>
                  <a:t>3㎜</a:t>
                </a:r>
                <a:endParaRPr kumimoji="1" lang="ja-JP" altLang="en-US" sz="700" dirty="0"/>
              </a:p>
            </p:txBody>
          </p:sp>
        </p:grpSp>
      </p:grpSp>
      <p:sp>
        <p:nvSpPr>
          <p:cNvPr id="28" name="テキスト ボックス 27">
            <a:extLst>
              <a:ext uri="{FF2B5EF4-FFF2-40B4-BE49-F238E27FC236}">
                <a16:creationId xmlns:a16="http://schemas.microsoft.com/office/drawing/2014/main" id="{DD8FB6F3-F0FA-42CC-BAD2-D02E0FAE566C}"/>
              </a:ext>
            </a:extLst>
          </p:cNvPr>
          <p:cNvSpPr txBox="1"/>
          <p:nvPr/>
        </p:nvSpPr>
        <p:spPr>
          <a:xfrm>
            <a:off x="1580063" y="5329989"/>
            <a:ext cx="2828918" cy="523220"/>
          </a:xfrm>
          <a:prstGeom prst="rect">
            <a:avLst/>
          </a:prstGeom>
          <a:noFill/>
        </p:spPr>
        <p:txBody>
          <a:bodyPr wrap="square" rtlCol="0">
            <a:spAutoFit/>
          </a:bodyPr>
          <a:lstStyle/>
          <a:p>
            <a:r>
              <a:rPr kumimoji="1" lang="en-US" altLang="ja-JP" sz="1400" dirty="0"/>
              <a:t>3㎜</a:t>
            </a:r>
            <a:r>
              <a:rPr kumimoji="1" lang="ja-JP" altLang="en-US" sz="1400" dirty="0"/>
              <a:t>程度のヤケ・気泡が</a:t>
            </a:r>
            <a:r>
              <a:rPr lang="ja-JP" altLang="en-US" sz="1400" dirty="0"/>
              <a:t>数％の確率で混入いたします。</a:t>
            </a:r>
            <a:endParaRPr kumimoji="1" lang="ja-JP" altLang="en-US" sz="1400" dirty="0"/>
          </a:p>
        </p:txBody>
      </p:sp>
      <p:sp>
        <p:nvSpPr>
          <p:cNvPr id="37" name="テキスト ボックス 36">
            <a:extLst>
              <a:ext uri="{FF2B5EF4-FFF2-40B4-BE49-F238E27FC236}">
                <a16:creationId xmlns:a16="http://schemas.microsoft.com/office/drawing/2014/main" id="{F010166D-2BB7-47CB-8FCE-806FE2A4A9C2}"/>
              </a:ext>
            </a:extLst>
          </p:cNvPr>
          <p:cNvSpPr txBox="1"/>
          <p:nvPr/>
        </p:nvSpPr>
        <p:spPr>
          <a:xfrm>
            <a:off x="816055" y="1373518"/>
            <a:ext cx="3629329" cy="677108"/>
          </a:xfrm>
          <a:prstGeom prst="rect">
            <a:avLst/>
          </a:prstGeom>
          <a:solidFill>
            <a:schemeClr val="bg2"/>
          </a:solidFill>
        </p:spPr>
        <p:txBody>
          <a:bodyPr wrap="square" rtlCol="0">
            <a:spAutoFit/>
          </a:bodyPr>
          <a:lstStyle/>
          <a:p>
            <a:r>
              <a:rPr kumimoji="1" lang="ja-JP" altLang="en-US" dirty="0">
                <a:solidFill>
                  <a:srgbClr val="FF0000"/>
                </a:solidFill>
                <a:latin typeface="HG丸ｺﾞｼｯｸM-PRO" panose="020F0600000000000000" pitchFamily="50" charset="-128"/>
                <a:ea typeface="HG丸ｺﾞｼｯｸM-PRO" panose="020F0600000000000000" pitchFamily="50" charset="-128"/>
              </a:rPr>
              <a:t>資源の有効活用に取り組んだ</a:t>
            </a:r>
            <a:br>
              <a:rPr kumimoji="1" lang="en-US" altLang="ja-JP" dirty="0">
                <a:solidFill>
                  <a:srgbClr val="FF0000"/>
                </a:solidFill>
                <a:latin typeface="HG丸ｺﾞｼｯｸM-PRO" panose="020F0600000000000000" pitchFamily="50" charset="-128"/>
                <a:ea typeface="HG丸ｺﾞｼｯｸM-PRO" panose="020F0600000000000000" pitchFamily="50" charset="-128"/>
              </a:rPr>
            </a:br>
            <a:r>
              <a:rPr kumimoji="1" lang="ja-JP" altLang="en-US" sz="2000" b="1" dirty="0">
                <a:latin typeface="HG丸ｺﾞｼｯｸM-PRO" panose="020F0600000000000000" pitchFamily="50" charset="-128"/>
                <a:ea typeface="HG丸ｺﾞｼｯｸM-PRO" panose="020F0600000000000000" pitchFamily="50" charset="-128"/>
              </a:rPr>
              <a:t>エコマーククリアファイル！</a:t>
            </a:r>
          </a:p>
        </p:txBody>
      </p:sp>
      <p:sp>
        <p:nvSpPr>
          <p:cNvPr id="41" name="テキスト ボックス 40">
            <a:extLst>
              <a:ext uri="{FF2B5EF4-FFF2-40B4-BE49-F238E27FC236}">
                <a16:creationId xmlns:a16="http://schemas.microsoft.com/office/drawing/2014/main" id="{7443CDFC-759A-40FD-869A-212A56373D25}"/>
              </a:ext>
            </a:extLst>
          </p:cNvPr>
          <p:cNvSpPr txBox="1"/>
          <p:nvPr/>
        </p:nvSpPr>
        <p:spPr>
          <a:xfrm>
            <a:off x="5414415" y="3067727"/>
            <a:ext cx="3547633" cy="1231106"/>
          </a:xfrm>
          <a:prstGeom prst="rect">
            <a:avLst/>
          </a:prstGeom>
          <a:solidFill>
            <a:schemeClr val="bg2"/>
          </a:solidFill>
        </p:spPr>
        <p:txBody>
          <a:bodyPr wrap="square" rtlCol="0">
            <a:spAutoFit/>
          </a:bodyPr>
          <a:lstStyle/>
          <a:p>
            <a:pPr algn="ctr"/>
            <a:r>
              <a:rPr kumimoji="1" lang="en-US" altLang="ja-JP" sz="1400" dirty="0">
                <a:solidFill>
                  <a:schemeClr val="bg2">
                    <a:lumMod val="50000"/>
                  </a:schemeClr>
                </a:solidFill>
                <a:latin typeface="HG丸ｺﾞｼｯｸM-PRO" panose="020F0600000000000000" pitchFamily="50" charset="-128"/>
                <a:ea typeface="HG丸ｺﾞｼｯｸM-PRO" panose="020F0600000000000000" pitchFamily="50" charset="-128"/>
              </a:rPr>
              <a:t>PPFACTORY</a:t>
            </a:r>
            <a:r>
              <a:rPr kumimoji="1" lang="ja-JP" altLang="en-US" sz="1400" dirty="0">
                <a:solidFill>
                  <a:schemeClr val="bg2">
                    <a:lumMod val="50000"/>
                  </a:schemeClr>
                </a:solidFill>
                <a:latin typeface="HG丸ｺﾞｼｯｸM-PRO" panose="020F0600000000000000" pitchFamily="50" charset="-128"/>
                <a:ea typeface="HG丸ｺﾞｼｯｸM-PRO" panose="020F0600000000000000" pitchFamily="50" charset="-128"/>
              </a:rPr>
              <a:t>だから出来ること</a:t>
            </a:r>
            <a:endParaRPr kumimoji="1" lang="en-US" altLang="ja-JP" sz="1400" dirty="0">
              <a:solidFill>
                <a:schemeClr val="bg2">
                  <a:lumMod val="50000"/>
                </a:schemeClr>
              </a:solidFill>
              <a:latin typeface="HG丸ｺﾞｼｯｸM-PRO" panose="020F0600000000000000" pitchFamily="50" charset="-128"/>
              <a:ea typeface="HG丸ｺﾞｼｯｸM-PRO" panose="020F0600000000000000" pitchFamily="50" charset="-128"/>
            </a:endParaRPr>
          </a:p>
          <a:p>
            <a:pPr algn="ctr"/>
            <a:endParaRPr lang="en-US" altLang="ja-JP" sz="1200" dirty="0">
              <a:solidFill>
                <a:schemeClr val="bg2">
                  <a:lumMod val="50000"/>
                </a:schemeClr>
              </a:solidFill>
              <a:latin typeface="HG丸ｺﾞｼｯｸM-PRO" panose="020F0600000000000000" pitchFamily="50" charset="-128"/>
              <a:ea typeface="HG丸ｺﾞｼｯｸM-PRO" panose="020F0600000000000000" pitchFamily="50" charset="-128"/>
            </a:endParaRPr>
          </a:p>
          <a:p>
            <a:pPr marL="171450" indent="-171450" algn="ctr">
              <a:buFont typeface="Arial" panose="020B0604020202020204" pitchFamily="34" charset="0"/>
              <a:buChar char="•"/>
            </a:pPr>
            <a:r>
              <a:rPr lang="ja-JP" altLang="en-US" sz="1200" dirty="0">
                <a:solidFill>
                  <a:schemeClr val="bg2">
                    <a:lumMod val="50000"/>
                  </a:schemeClr>
                </a:solidFill>
                <a:latin typeface="HG丸ｺﾞｼｯｸM-PRO" panose="020F0600000000000000" pitchFamily="50" charset="-128"/>
                <a:ea typeface="HG丸ｺﾞｼｯｸM-PRO" panose="020F0600000000000000" pitchFamily="50" charset="-128"/>
              </a:rPr>
              <a:t>エビデンス（エコマーク認定書）を</a:t>
            </a:r>
            <a:endParaRPr lang="en-US" altLang="ja-JP" sz="1200" dirty="0">
              <a:solidFill>
                <a:schemeClr val="bg2">
                  <a:lumMod val="50000"/>
                </a:schemeClr>
              </a:solidFill>
              <a:latin typeface="HG丸ｺﾞｼｯｸM-PRO" panose="020F0600000000000000" pitchFamily="50" charset="-128"/>
              <a:ea typeface="HG丸ｺﾞｼｯｸM-PRO" panose="020F0600000000000000" pitchFamily="50" charset="-128"/>
            </a:endParaRPr>
          </a:p>
          <a:p>
            <a:r>
              <a:rPr lang="ja-JP" altLang="en-US" sz="1200" dirty="0">
                <a:solidFill>
                  <a:schemeClr val="bg2">
                    <a:lumMod val="50000"/>
                  </a:schemeClr>
                </a:solidFill>
                <a:latin typeface="HG丸ｺﾞｼｯｸM-PRO" panose="020F0600000000000000" pitchFamily="50" charset="-128"/>
                <a:ea typeface="HG丸ｺﾞｼｯｸM-PRO" panose="020F0600000000000000" pitchFamily="50" charset="-128"/>
              </a:rPr>
              <a:t>　　　　すぐにご提供可能です</a:t>
            </a:r>
            <a:endParaRPr lang="en-US" altLang="ja-JP" sz="1200" dirty="0">
              <a:solidFill>
                <a:schemeClr val="bg2">
                  <a:lumMod val="50000"/>
                </a:schemeClr>
              </a:solidFill>
              <a:latin typeface="HG丸ｺﾞｼｯｸM-PRO" panose="020F0600000000000000" pitchFamily="50" charset="-128"/>
              <a:ea typeface="HG丸ｺﾞｼｯｸM-PRO" panose="020F0600000000000000" pitchFamily="50" charset="-128"/>
            </a:endParaRPr>
          </a:p>
          <a:p>
            <a:pPr marL="171450" indent="-171450" algn="ctr">
              <a:buFont typeface="Arial" panose="020B0604020202020204" pitchFamily="34" charset="0"/>
              <a:buChar char="•"/>
            </a:pPr>
            <a:r>
              <a:rPr lang="ja-JP" altLang="en-US" sz="1200" dirty="0">
                <a:solidFill>
                  <a:schemeClr val="bg2">
                    <a:lumMod val="50000"/>
                  </a:schemeClr>
                </a:solidFill>
                <a:latin typeface="HG丸ｺﾞｼｯｸM-PRO" panose="020F0600000000000000" pitchFamily="50" charset="-128"/>
                <a:ea typeface="HG丸ｺﾞｼｯｸM-PRO" panose="020F0600000000000000" pitchFamily="50" charset="-128"/>
              </a:rPr>
              <a:t>大量ロット・短納期にも出来る限り</a:t>
            </a:r>
            <a:endParaRPr lang="en-US" altLang="ja-JP" sz="1200" dirty="0">
              <a:solidFill>
                <a:schemeClr val="bg2">
                  <a:lumMod val="50000"/>
                </a:schemeClr>
              </a:solidFill>
              <a:latin typeface="HG丸ｺﾞｼｯｸM-PRO" panose="020F0600000000000000" pitchFamily="50" charset="-128"/>
              <a:ea typeface="HG丸ｺﾞｼｯｸM-PRO" panose="020F0600000000000000" pitchFamily="50" charset="-128"/>
            </a:endParaRPr>
          </a:p>
          <a:p>
            <a:r>
              <a:rPr lang="ja-JP" altLang="en-US" sz="1200" dirty="0">
                <a:solidFill>
                  <a:schemeClr val="bg2">
                    <a:lumMod val="50000"/>
                  </a:schemeClr>
                </a:solidFill>
                <a:latin typeface="HG丸ｺﾞｼｯｸM-PRO" panose="020F0600000000000000" pitchFamily="50" charset="-128"/>
                <a:ea typeface="HG丸ｺﾞｼｯｸM-PRO" panose="020F0600000000000000" pitchFamily="50" charset="-128"/>
              </a:rPr>
              <a:t>　　　　対応いたします</a:t>
            </a:r>
            <a:endParaRPr lang="en-US" altLang="ja-JP" sz="1200" dirty="0">
              <a:solidFill>
                <a:schemeClr val="bg2">
                  <a:lumMod val="50000"/>
                </a:schemeClr>
              </a:solidFill>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E0BD7EC3-92F8-42C6-A845-E6910CF99E8A}"/>
              </a:ext>
            </a:extLst>
          </p:cNvPr>
          <p:cNvSpPr txBox="1"/>
          <p:nvPr/>
        </p:nvSpPr>
        <p:spPr>
          <a:xfrm>
            <a:off x="222591" y="223234"/>
            <a:ext cx="1088760" cy="461665"/>
          </a:xfrm>
          <a:prstGeom prst="rect">
            <a:avLst/>
          </a:prstGeom>
          <a:noFill/>
        </p:spPr>
        <p:txBody>
          <a:bodyPr wrap="none" rtlCol="0">
            <a:spAutoFit/>
          </a:bodyPr>
          <a:lstStyle/>
          <a:p>
            <a:r>
              <a:rPr kumimoji="1" lang="en-US" altLang="ja-JP" sz="2400">
                <a:latin typeface="HG丸ｺﾞｼｯｸM-PRO" panose="020F0600000000000000" pitchFamily="50" charset="-128"/>
                <a:ea typeface="HG丸ｺﾞｼｯｸM-PRO" panose="020F0600000000000000" pitchFamily="50" charset="-128"/>
              </a:rPr>
              <a:t>TS</a:t>
            </a:r>
            <a:r>
              <a:rPr lang="en-US" altLang="ja-JP" sz="2400">
                <a:latin typeface="HG丸ｺﾞｼｯｸM-PRO" panose="020F0600000000000000" pitchFamily="50" charset="-128"/>
                <a:ea typeface="HG丸ｺﾞｼｯｸM-PRO" panose="020F0600000000000000" pitchFamily="50" charset="-128"/>
              </a:rPr>
              <a:t>77</a:t>
            </a: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5" name="図 4" descr="ロゴ, アイコン&#10;&#10;自動的に生成された説明">
            <a:extLst>
              <a:ext uri="{FF2B5EF4-FFF2-40B4-BE49-F238E27FC236}">
                <a16:creationId xmlns:a16="http://schemas.microsoft.com/office/drawing/2014/main" id="{14636481-E680-4318-AC2D-4DE18C8124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5661" y="5329989"/>
            <a:ext cx="508386" cy="522401"/>
          </a:xfrm>
          <a:prstGeom prst="rect">
            <a:avLst/>
          </a:prstGeom>
        </p:spPr>
      </p:pic>
      <p:pic>
        <p:nvPicPr>
          <p:cNvPr id="4" name="図 3">
            <a:extLst>
              <a:ext uri="{FF2B5EF4-FFF2-40B4-BE49-F238E27FC236}">
                <a16:creationId xmlns:a16="http://schemas.microsoft.com/office/drawing/2014/main" id="{2AC5829B-4EB9-167A-07E8-6D1C2D024062}"/>
              </a:ext>
            </a:extLst>
          </p:cNvPr>
          <p:cNvPicPr>
            <a:picLocks noChangeAspect="1"/>
          </p:cNvPicPr>
          <p:nvPr/>
        </p:nvPicPr>
        <p:blipFill>
          <a:blip r:embed="rId5"/>
          <a:stretch>
            <a:fillRect/>
          </a:stretch>
        </p:blipFill>
        <p:spPr>
          <a:xfrm>
            <a:off x="260299" y="2285704"/>
            <a:ext cx="3084796" cy="2704012"/>
          </a:xfrm>
          <a:prstGeom prst="rect">
            <a:avLst/>
          </a:prstGeom>
        </p:spPr>
      </p:pic>
      <p:pic>
        <p:nvPicPr>
          <p:cNvPr id="9" name="図 8">
            <a:extLst>
              <a:ext uri="{FF2B5EF4-FFF2-40B4-BE49-F238E27FC236}">
                <a16:creationId xmlns:a16="http://schemas.microsoft.com/office/drawing/2014/main" id="{A1534FAD-B42E-F42B-0AB9-77A0A3D8E2E8}"/>
              </a:ext>
            </a:extLst>
          </p:cNvPr>
          <p:cNvPicPr>
            <a:picLocks noChangeAspect="1"/>
          </p:cNvPicPr>
          <p:nvPr/>
        </p:nvPicPr>
        <p:blipFill>
          <a:blip r:embed="rId6"/>
          <a:stretch>
            <a:fillRect/>
          </a:stretch>
        </p:blipFill>
        <p:spPr>
          <a:xfrm>
            <a:off x="3345096" y="3669297"/>
            <a:ext cx="1830822" cy="1320419"/>
          </a:xfrm>
          <a:prstGeom prst="rect">
            <a:avLst/>
          </a:prstGeom>
        </p:spPr>
      </p:pic>
      <p:pic>
        <p:nvPicPr>
          <p:cNvPr id="11" name="図 10">
            <a:extLst>
              <a:ext uri="{FF2B5EF4-FFF2-40B4-BE49-F238E27FC236}">
                <a16:creationId xmlns:a16="http://schemas.microsoft.com/office/drawing/2014/main" id="{CB1B3446-3440-0904-C7C5-D5B43E336347}"/>
              </a:ext>
            </a:extLst>
          </p:cNvPr>
          <p:cNvPicPr>
            <a:picLocks noChangeAspect="1"/>
          </p:cNvPicPr>
          <p:nvPr/>
        </p:nvPicPr>
        <p:blipFill>
          <a:blip r:embed="rId7"/>
          <a:stretch>
            <a:fillRect/>
          </a:stretch>
        </p:blipFill>
        <p:spPr>
          <a:xfrm>
            <a:off x="3336316" y="2276872"/>
            <a:ext cx="1839601" cy="1392425"/>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740</TotalTime>
  <Words>208</Words>
  <Application>Microsoft Office PowerPoint</Application>
  <PresentationFormat>画面に合わせる (4:3)</PresentationFormat>
  <Paragraphs>24</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HG丸ｺﾞｼｯｸM-PRO</vt:lpstr>
      <vt:lpstr>Arial</vt:lpstr>
      <vt:lpstr>Candara</vt:lpstr>
      <vt:lpstr>Symbol</vt:lpstr>
      <vt:lpstr>ウェーブ</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140728統一企画書【PPFACTORY　A4ｸﾘｱﾌｧｲﾙ】</dc:title>
  <dc:creator>古瀬 康弘</dc:creator>
  <cp:lastModifiedBy>平沼 敦</cp:lastModifiedBy>
  <cp:revision>116</cp:revision>
  <cp:lastPrinted>2024-05-29T08:57:27Z</cp:lastPrinted>
  <dcterms:created xsi:type="dcterms:W3CDTF">2013-04-02T06:14:51Z</dcterms:created>
  <dcterms:modified xsi:type="dcterms:W3CDTF">2024-10-15T23:56:14Z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140728統一企画書【PPFACTORY　A4ｸﾘｱﾌｧｲﾙ】</vt:lpwstr>
  </property>
  <property fmtid="{D5CDD505-2E9C-101B-9397-08002B2CF9AE}" pid="3" name="SlideDescription">
    <vt:lpwstr/>
  </property>
</Properties>
</file>